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5403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284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350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470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410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521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060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759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510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322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2187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3466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3142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9877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9579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562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B30CF-942E-4C4A-B67C-BA65C11B602E}" type="datetimeFigureOut">
              <a:rPr lang="sk-SK" smtClean="0"/>
              <a:t>23. 2. 2026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50E4EC-F810-4988-86A5-A280B212AA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921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3EBB06-55B2-E3FA-F9E7-982A31871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51435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Vyúčtovanie príspevku na podporu športu</a:t>
            </a:r>
            <a:br>
              <a:rPr lang="pl-PL" b="1" dirty="0"/>
            </a:b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6B50DA4-9829-C77D-7FAA-F473EBA21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2" y="2302717"/>
            <a:ext cx="8915399" cy="4040933"/>
          </a:xfrm>
        </p:spPr>
        <p:txBody>
          <a:bodyPr>
            <a:normAutofit/>
          </a:bodyPr>
          <a:lstStyle/>
          <a:p>
            <a:r>
              <a:rPr lang="pt-BR" dirty="0"/>
              <a:t>Názov projektu: </a:t>
            </a:r>
            <a:r>
              <a:rPr lang="sk-SK" b="1" dirty="0"/>
              <a:t>Rekonštrukcia strechy gymnastickej haly</a:t>
            </a:r>
          </a:p>
          <a:p>
            <a:r>
              <a:rPr lang="sk-SK" dirty="0"/>
              <a:t>Názov prijímateľa: </a:t>
            </a:r>
            <a:r>
              <a:rPr lang="sk-SK" b="1" dirty="0"/>
              <a:t>Gymnastický klub Nové Zámky</a:t>
            </a:r>
          </a:p>
          <a:p>
            <a:r>
              <a:rPr lang="sk-SK" dirty="0"/>
              <a:t>Názov poskytovateľa: </a:t>
            </a:r>
            <a:r>
              <a:rPr lang="sk-SK" b="1" dirty="0"/>
              <a:t>Fond na podporu športu</a:t>
            </a:r>
          </a:p>
          <a:p>
            <a:r>
              <a:rPr lang="sk-SK" dirty="0"/>
              <a:t>Výška dotácie: </a:t>
            </a:r>
            <a:r>
              <a:rPr lang="sk-SK" b="1" dirty="0"/>
              <a:t>80011,71 €</a:t>
            </a:r>
            <a:endParaRPr lang="sk-SK" dirty="0"/>
          </a:p>
          <a:p>
            <a:r>
              <a:rPr lang="sk-SK" dirty="0"/>
              <a:t>Celková výška projektu: </a:t>
            </a:r>
            <a:r>
              <a:rPr lang="sk-SK" b="1" dirty="0"/>
              <a:t>114 367,80 €</a:t>
            </a:r>
          </a:p>
          <a:p>
            <a:r>
              <a:rPr lang="pl-PL" dirty="0"/>
              <a:t>Termín realizácie projektu: </a:t>
            </a:r>
            <a:r>
              <a:rPr lang="pl-PL" b="1" dirty="0"/>
              <a:t>02.09.2024 až 30.04.2025</a:t>
            </a:r>
          </a:p>
          <a:p>
            <a:r>
              <a:rPr lang="sk-SK" dirty="0"/>
              <a:t>Cieľ projektu : </a:t>
            </a:r>
            <a:r>
              <a:rPr lang="sk-SK" b="1" dirty="0"/>
              <a:t>Podpora športu mládeže, športu pre všetkých a vrcholového športu prostredníctvom komplexnej rekonštrukcie strechy špecializovanej gymnastickej haly v meste Nové Zámky, v Nitrianskom samosprávnom kraji</a:t>
            </a:r>
            <a:r>
              <a:rPr lang="sk-SK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3827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A882E6-4B74-5881-4F30-74F5302C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000" dirty="0"/>
              <a:t>V rámci projektu sa zrealizuje: </a:t>
            </a:r>
            <a:r>
              <a:rPr lang="pl-PL" sz="2000" b="1" dirty="0"/>
              <a:t>Rekonštrukcia strechy gymnastickej haly spojená so zateplením a prípravou na zateplenie obvodových múrov.</a:t>
            </a:r>
            <a:br>
              <a:rPr lang="pl-PL" sz="2000" b="1" dirty="0"/>
            </a:br>
            <a:r>
              <a:rPr lang="pl-PL" sz="2000" dirty="0"/>
              <a:t>Vyúčtovanie príspevku: </a:t>
            </a:r>
            <a:r>
              <a:rPr lang="pl-PL" sz="2000" b="1" dirty="0"/>
              <a:t>v zmysle Zmluvy o príspevku na projekt podpory športu  č. Z-2023/001-200</a:t>
            </a:r>
            <a:endParaRPr lang="sk-SK" sz="20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A1F93A8-249A-C455-4C3D-5E5ABC096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615" y="2133600"/>
            <a:ext cx="10181998" cy="3777622"/>
          </a:xfrm>
        </p:spPr>
        <p:txBody>
          <a:bodyPr/>
          <a:lstStyle/>
          <a:p>
            <a:r>
              <a:rPr lang="sk-SK" dirty="0"/>
              <a:t>Poskytnutý príspevok:</a:t>
            </a:r>
          </a:p>
          <a:p>
            <a:pPr marL="0" indent="0">
              <a:buNone/>
            </a:pPr>
            <a:r>
              <a:rPr lang="sk-SK" dirty="0"/>
              <a:t>							</a:t>
            </a:r>
            <a:r>
              <a:rPr lang="sk-SK" b="1" dirty="0"/>
              <a:t>Dátum platby	Účet príjemcu				Celkom</a:t>
            </a:r>
          </a:p>
          <a:p>
            <a:pPr marL="0" indent="0">
              <a:buNone/>
            </a:pPr>
            <a:r>
              <a:rPr lang="sk-SK" dirty="0"/>
              <a:t>Fond na podporu športu 	27.09.2024		</a:t>
            </a:r>
            <a:r>
              <a:rPr lang="sk-SK" sz="1600" dirty="0"/>
              <a:t>SK7002000000004933355055</a:t>
            </a:r>
            <a:r>
              <a:rPr lang="sk-SK" dirty="0"/>
              <a:t>		64 465,60€</a:t>
            </a:r>
          </a:p>
          <a:p>
            <a:pPr marL="0" indent="0">
              <a:buNone/>
            </a:pPr>
            <a:r>
              <a:rPr lang="sk-SK" dirty="0"/>
              <a:t>Fond na podporu športu		29.01.2026		</a:t>
            </a:r>
            <a:r>
              <a:rPr lang="sk-SK" sz="1600" dirty="0"/>
              <a:t>SK7002000000004933355055</a:t>
            </a:r>
            <a:r>
              <a:rPr lang="sk-SK" dirty="0"/>
              <a:t>		15 546,11€</a:t>
            </a:r>
          </a:p>
          <a:p>
            <a:pPr marL="0" indent="0">
              <a:buNone/>
            </a:pPr>
            <a:r>
              <a:rPr lang="sk-SK" dirty="0"/>
              <a:t>																		</a:t>
            </a:r>
            <a:r>
              <a:rPr lang="sk-SK" b="1" dirty="0"/>
              <a:t>80 011,71€</a:t>
            </a:r>
          </a:p>
        </p:txBody>
      </p:sp>
    </p:spTree>
    <p:extLst>
      <p:ext uri="{BB962C8B-B14F-4D97-AF65-F5344CB8AC3E}">
        <p14:creationId xmlns:p14="http://schemas.microsoft.com/office/powerpoint/2010/main" val="369968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A92EB7-7E7F-4923-7212-B689A31F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02561"/>
          </a:xfrm>
        </p:spPr>
        <p:txBody>
          <a:bodyPr>
            <a:normAutofit/>
          </a:bodyPr>
          <a:lstStyle/>
          <a:p>
            <a:r>
              <a:rPr lang="sk-SK" sz="2400" b="1" dirty="0"/>
              <a:t>Vyúčtovanie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3D876E-7813-9804-86DF-FAB8EDD2A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864" y="1061358"/>
            <a:ext cx="10915649" cy="55435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1400" b="1" dirty="0"/>
              <a:t>Dodávateľ/IČO		Číslo fa		Dát. platby		Účet príjemcu			Celkom s DPH	Popis</a:t>
            </a:r>
          </a:p>
          <a:p>
            <a:pPr marL="0" indent="0">
              <a:buNone/>
            </a:pPr>
            <a:r>
              <a:rPr lang="sk-SK" sz="1400" dirty="0"/>
              <a:t>Tepelná Technika - TT	202402002		29.02.2024		SK3911110000006692256003	1510 €			Vypracovanie PEHB</a:t>
            </a:r>
          </a:p>
          <a:p>
            <a:pPr marL="0" indent="0">
              <a:buNone/>
            </a:pPr>
            <a:r>
              <a:rPr lang="sk-SK" sz="1400" dirty="0"/>
              <a:t>IČO 14109298</a:t>
            </a:r>
          </a:p>
          <a:p>
            <a:pPr marL="0" indent="0">
              <a:buNone/>
            </a:pPr>
            <a:r>
              <a:rPr lang="sk-SK" sz="1400" dirty="0"/>
              <a:t>Ing. Ľuboš Moravčík		02-2024		15.03.2024		SK9802000000001602445458	750 €			Statický posudok strechy</a:t>
            </a:r>
          </a:p>
          <a:p>
            <a:pPr marL="0" indent="0">
              <a:buNone/>
            </a:pPr>
            <a:r>
              <a:rPr lang="sk-SK" sz="1400" dirty="0"/>
              <a:t>IČO 37863541</a:t>
            </a:r>
          </a:p>
          <a:p>
            <a:pPr marL="0" indent="0">
              <a:buNone/>
            </a:pPr>
            <a:r>
              <a:rPr lang="sk-SK" sz="1400" dirty="0"/>
              <a:t>ENEX </a:t>
            </a:r>
            <a:r>
              <a:rPr lang="sk-SK" sz="1400" dirty="0" err="1"/>
              <a:t>s.r.o</a:t>
            </a:r>
            <a:r>
              <a:rPr lang="sk-SK" sz="1400" dirty="0"/>
              <a:t>.			04032024		15.03.2024		SK3109000000005164534458	1200 €			Energetický audit budovy</a:t>
            </a:r>
          </a:p>
          <a:p>
            <a:pPr marL="0" indent="0">
              <a:buNone/>
            </a:pPr>
            <a:r>
              <a:rPr lang="sk-SK" sz="1400" dirty="0"/>
              <a:t>IČO 52712648</a:t>
            </a:r>
          </a:p>
          <a:p>
            <a:pPr marL="0" indent="0">
              <a:buNone/>
            </a:pPr>
            <a:r>
              <a:rPr lang="sk-SK" sz="1400" dirty="0"/>
              <a:t>Eva </a:t>
            </a:r>
            <a:r>
              <a:rPr lang="sk-SK" sz="1400" dirty="0" err="1"/>
              <a:t>Ostertagová</a:t>
            </a:r>
            <a:r>
              <a:rPr lang="sk-SK" sz="1400" dirty="0"/>
              <a:t>		44/2024		06.11.2024		SK5511000000002629290438	200 €			Protipožiarna bezpečnosť</a:t>
            </a:r>
          </a:p>
          <a:p>
            <a:pPr marL="0" indent="0">
              <a:buNone/>
            </a:pPr>
            <a:r>
              <a:rPr lang="sk-SK" sz="1400" dirty="0"/>
              <a:t>IČO 34315730</a:t>
            </a:r>
          </a:p>
          <a:p>
            <a:pPr marL="0" indent="0">
              <a:buNone/>
            </a:pPr>
            <a:r>
              <a:rPr lang="sk-SK" sz="1400" dirty="0" err="1"/>
              <a:t>Hindický</a:t>
            </a:r>
            <a:r>
              <a:rPr lang="sk-SK" sz="1400" dirty="0"/>
              <a:t> hydroizolácie	29/2024		17.12.2024		SK6902000000003036381654	29 000 €		fa 29/2024 prvá splátka</a:t>
            </a:r>
          </a:p>
          <a:p>
            <a:pPr marL="0" indent="0">
              <a:buNone/>
            </a:pPr>
            <a:r>
              <a:rPr lang="sk-SK" sz="1400" dirty="0"/>
              <a:t>IČO 46705279</a:t>
            </a:r>
          </a:p>
          <a:p>
            <a:pPr marL="0" indent="0">
              <a:buNone/>
            </a:pPr>
            <a:r>
              <a:rPr lang="sk-SK" sz="1400" dirty="0" err="1"/>
              <a:t>Hindický</a:t>
            </a:r>
            <a:r>
              <a:rPr lang="sk-SK" sz="1400" dirty="0"/>
              <a:t> hydroizolácie	29/2024		18.12.2024		SK6902000000003036381654	22 930 €		fa 29/2024 druhá splátka</a:t>
            </a:r>
          </a:p>
          <a:p>
            <a:pPr marL="0" indent="0">
              <a:buNone/>
            </a:pPr>
            <a:r>
              <a:rPr lang="sk-SK" sz="1400" dirty="0"/>
              <a:t>IČO 46705279</a:t>
            </a:r>
          </a:p>
          <a:p>
            <a:pPr marL="0" indent="0">
              <a:buNone/>
            </a:pPr>
            <a:r>
              <a:rPr lang="sk-SK" sz="1400" dirty="0" err="1"/>
              <a:t>Hindický</a:t>
            </a:r>
            <a:r>
              <a:rPr lang="sk-SK" sz="1400" dirty="0"/>
              <a:t> hydroizolácie	30/2024		14.01.2025		SK6902000000003036381654	22 453,20 €		fa 30/2024</a:t>
            </a:r>
          </a:p>
          <a:p>
            <a:pPr marL="0" indent="0">
              <a:buNone/>
            </a:pPr>
            <a:r>
              <a:rPr lang="sk-SK" sz="1400" dirty="0"/>
              <a:t>IČO 46705279</a:t>
            </a:r>
          </a:p>
          <a:p>
            <a:pPr marL="0" indent="0">
              <a:buNone/>
            </a:pPr>
            <a:r>
              <a:rPr lang="sk-SK" sz="1400" dirty="0" err="1"/>
              <a:t>Hindický</a:t>
            </a:r>
            <a:r>
              <a:rPr lang="sk-SK" sz="1400" dirty="0"/>
              <a:t> hydroizolácie	11/2025		02.05.2025		SK6902000000003036381654	20 000 €		fa 11/2025 prvá splátka</a:t>
            </a:r>
          </a:p>
          <a:p>
            <a:pPr marL="0" indent="0">
              <a:buNone/>
            </a:pPr>
            <a:r>
              <a:rPr lang="sk-SK" sz="1400" dirty="0"/>
              <a:t>IČO 46705279</a:t>
            </a:r>
          </a:p>
          <a:p>
            <a:pPr marL="0" indent="0">
              <a:buNone/>
            </a:pPr>
            <a:r>
              <a:rPr lang="sk-SK" sz="1400" dirty="0" err="1"/>
              <a:t>Hindický</a:t>
            </a:r>
            <a:r>
              <a:rPr lang="sk-SK" sz="1400" dirty="0"/>
              <a:t> hydroizolácie	11/2025		04.05.2024		SK6902000000003036381654	16 917,22 €		fa 11/2025 druhá splátka</a:t>
            </a:r>
          </a:p>
          <a:p>
            <a:pPr marL="0" indent="0">
              <a:buNone/>
            </a:pPr>
            <a:r>
              <a:rPr lang="sk-SK" sz="1400" dirty="0"/>
              <a:t>IČO 46705279</a:t>
            </a:r>
          </a:p>
          <a:p>
            <a:pPr marL="0" indent="0">
              <a:buNone/>
            </a:pPr>
            <a:r>
              <a:rPr lang="sk-SK" sz="1400" dirty="0"/>
              <a:t>ARCHIKO, </a:t>
            </a:r>
            <a:r>
              <a:rPr lang="sk-SK" sz="1400" dirty="0" err="1"/>
              <a:t>s.r.o</a:t>
            </a:r>
            <a:r>
              <a:rPr lang="sk-SK" sz="1400" dirty="0"/>
              <a:t>.		20250008		07.07.2025		SK0411110000001069646007	500 €			Stavebný dozor</a:t>
            </a:r>
          </a:p>
          <a:p>
            <a:pPr marL="0" indent="0">
              <a:buNone/>
            </a:pPr>
            <a:r>
              <a:rPr lang="sk-SK" sz="1400" dirty="0"/>
              <a:t>IČO 44845588													</a:t>
            </a:r>
            <a:r>
              <a:rPr lang="sk-SK" sz="1400" b="1" dirty="0"/>
              <a:t>115460,42 €</a:t>
            </a:r>
          </a:p>
        </p:txBody>
      </p:sp>
    </p:spTree>
    <p:extLst>
      <p:ext uri="{BB962C8B-B14F-4D97-AF65-F5344CB8AC3E}">
        <p14:creationId xmlns:p14="http://schemas.microsoft.com/office/powerpoint/2010/main" val="2789592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text, snímka obrazovky&#10;&#10;Obsah vygenerovaný pomocou AI môže byť nesprávny.">
            <a:extLst>
              <a:ext uri="{FF2B5EF4-FFF2-40B4-BE49-F238E27FC236}">
                <a16:creationId xmlns:a16="http://schemas.microsoft.com/office/drawing/2014/main" id="{8846A127-C164-5ADD-69A7-05EFB0AB4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79" y="437745"/>
            <a:ext cx="9766570" cy="6215974"/>
          </a:xfrm>
        </p:spPr>
      </p:pic>
    </p:spTree>
    <p:extLst>
      <p:ext uri="{BB962C8B-B14F-4D97-AF65-F5344CB8AC3E}">
        <p14:creationId xmlns:p14="http://schemas.microsoft.com/office/powerpoint/2010/main" val="984339015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453</Words>
  <Application>Microsoft Office PowerPoint</Application>
  <PresentationFormat>Širokouhlá</PresentationFormat>
  <Paragraphs>36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Dym</vt:lpstr>
      <vt:lpstr>Vyúčtovanie príspevku na podporu športu </vt:lpstr>
      <vt:lpstr>V rámci projektu sa zrealizuje: Rekonštrukcia strechy gymnastickej haly spojená so zateplením a prípravou na zateplenie obvodových múrov. Vyúčtovanie príspevku: v zmysle Zmluvy o príspevku na projekt podpory športu  č. Z-2023/001-200</vt:lpstr>
      <vt:lpstr>Vyúčtovanie projektu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Korpa Róbert</dc:creator>
  <cp:lastModifiedBy>Korpa Róbert</cp:lastModifiedBy>
  <cp:revision>1</cp:revision>
  <dcterms:created xsi:type="dcterms:W3CDTF">2026-02-23T08:32:16Z</dcterms:created>
  <dcterms:modified xsi:type="dcterms:W3CDTF">2026-02-23T12:23:30Z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1033efc-6ed6-4450-9a89-3ef200846c5c_Enabled">
    <vt:lpwstr>true</vt:lpwstr>
  </property>
  <property fmtid="{D5CDD505-2E9C-101B-9397-08002B2CF9AE}" pid="3" name="MSIP_Label_01033efc-6ed6-4450-9a89-3ef200846c5c_SetDate">
    <vt:lpwstr>2026-02-23T12:22:48Z</vt:lpwstr>
  </property>
  <property fmtid="{D5CDD505-2E9C-101B-9397-08002B2CF9AE}" pid="4" name="MSIP_Label_01033efc-6ed6-4450-9a89-3ef200846c5c_Method">
    <vt:lpwstr>Standard</vt:lpwstr>
  </property>
  <property fmtid="{D5CDD505-2E9C-101B-9397-08002B2CF9AE}" pid="5" name="MSIP_Label_01033efc-6ed6-4450-9a89-3ef200846c5c_Name">
    <vt:lpwstr>01033efc-6ed6-4450-9a89-3ef200846c5c</vt:lpwstr>
  </property>
  <property fmtid="{D5CDD505-2E9C-101B-9397-08002B2CF9AE}" pid="6" name="MSIP_Label_01033efc-6ed6-4450-9a89-3ef200846c5c_SiteId">
    <vt:lpwstr>c58c41aa-ad72-46b7-930c-f1ae5878e5d9</vt:lpwstr>
  </property>
  <property fmtid="{D5CDD505-2E9C-101B-9397-08002B2CF9AE}" pid="7" name="MSIP_Label_01033efc-6ed6-4450-9a89-3ef200846c5c_ActionId">
    <vt:lpwstr>9cfa2eae-7082-455f-9487-fd3a4e15a4e6</vt:lpwstr>
  </property>
  <property fmtid="{D5CDD505-2E9C-101B-9397-08002B2CF9AE}" pid="8" name="MSIP_Label_01033efc-6ed6-4450-9a89-3ef200846c5c_ContentBits">
    <vt:lpwstr>0</vt:lpwstr>
  </property>
  <property fmtid="{D5CDD505-2E9C-101B-9397-08002B2CF9AE}" pid="9" name="MSIP_Label_01033efc-6ed6-4450-9a89-3ef200846c5c_Tag">
    <vt:lpwstr>10, 3, 0, 1</vt:lpwstr>
  </property>
</Properties>
</file>